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71" r:id="rId4"/>
    <p:sldId id="258" r:id="rId5"/>
    <p:sldId id="259" r:id="rId6"/>
    <p:sldId id="261" r:id="rId7"/>
    <p:sldId id="260" r:id="rId8"/>
    <p:sldId id="263" r:id="rId9"/>
    <p:sldId id="264" r:id="rId10"/>
    <p:sldId id="265" r:id="rId11"/>
    <p:sldId id="269" r:id="rId12"/>
    <p:sldId id="266" r:id="rId13"/>
    <p:sldId id="267" r:id="rId14"/>
    <p:sldId id="268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A7B7"/>
    <a:srgbClr val="192E9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60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142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15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62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28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1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5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88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5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48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0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077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FEC05-C0D3-4B79-B8CD-899E87655EED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1EE10F-1789-4FC4-810A-0F586DFDB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809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F90D1-81C7-4A5A-93F7-A24A1E5FE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0704" y="224883"/>
            <a:ext cx="9517294" cy="2750634"/>
          </a:xfrm>
        </p:spPr>
        <p:txBody>
          <a:bodyPr>
            <a:normAutofit/>
          </a:bodyPr>
          <a:lstStyle/>
          <a:p>
            <a:r>
              <a:rPr lang="en-US" sz="7200" b="1" dirty="0">
                <a:latin typeface="Segoe UI Emoji" panose="020B0502040204020203" pitchFamily="34" charset="0"/>
                <a:ea typeface="Segoe UI Emoji" panose="020B0502040204020203" pitchFamily="34" charset="0"/>
              </a:rPr>
              <a:t>Team Maven</a:t>
            </a:r>
            <a:br>
              <a:rPr lang="en-US" sz="8000" b="1" dirty="0">
                <a:latin typeface="Segoe UI Emoji" panose="020B0502040204020203" pitchFamily="34" charset="0"/>
                <a:ea typeface="Segoe UI Emoji" panose="020B0502040204020203" pitchFamily="34" charset="0"/>
              </a:rPr>
            </a:br>
            <a:r>
              <a:rPr lang="en-US" sz="8000" b="1" dirty="0">
                <a:latin typeface="Segoe UI Emoji" panose="020B0502040204020203" pitchFamily="34" charset="0"/>
                <a:ea typeface="Segoe UI Emoji" panose="020B0502040204020203" pitchFamily="34" charset="0"/>
              </a:rPr>
              <a:t>SPOT THAT FIRE V2.0</a:t>
            </a:r>
            <a:endParaRPr lang="en-US" sz="8000" b="1" i="1" u="sng" dirty="0">
              <a:latin typeface="Segoe UI Emoji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3F8D4-9912-4E02-A3F2-DB21A14EDF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2352" y="3544858"/>
            <a:ext cx="9607296" cy="1990344"/>
          </a:xfrm>
        </p:spPr>
        <p:txBody>
          <a:bodyPr>
            <a:normAutofit/>
          </a:bodyPr>
          <a:lstStyle/>
          <a:p>
            <a:r>
              <a:rPr lang="en-US" sz="2800" b="1" dirty="0"/>
              <a:t>Matt Yee 	Kevin Li	</a:t>
            </a:r>
            <a:r>
              <a:rPr lang="en-US" sz="2800" b="1" dirty="0" err="1"/>
              <a:t>Micheal</a:t>
            </a:r>
            <a:r>
              <a:rPr lang="en-US" sz="2800" b="1" dirty="0"/>
              <a:t> Chung	</a:t>
            </a:r>
          </a:p>
          <a:p>
            <a:r>
              <a:rPr lang="en-US" sz="2800" b="1" dirty="0"/>
              <a:t>Michael Thompson	Budi P Chen		Benjamin De Jager</a:t>
            </a:r>
          </a:p>
          <a:p>
            <a:r>
              <a:rPr lang="en-US" sz="2800" b="1" dirty="0"/>
              <a:t>Isiah </a:t>
            </a:r>
            <a:r>
              <a:rPr lang="en-US" sz="2800" b="1" dirty="0" err="1"/>
              <a:t>Santala</a:t>
            </a:r>
            <a:r>
              <a:rPr lang="en-US" sz="2800" b="1" dirty="0"/>
              <a:t> 	Joshua C Elder	Steven Fischbach</a:t>
            </a:r>
          </a:p>
        </p:txBody>
      </p:sp>
    </p:spTree>
    <p:extLst>
      <p:ext uri="{BB962C8B-B14F-4D97-AF65-F5344CB8AC3E}">
        <p14:creationId xmlns:p14="http://schemas.microsoft.com/office/powerpoint/2010/main" val="3842169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55" y="-88265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Started With a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66862" y="1477627"/>
            <a:ext cx="11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Future work will have different layers of wind speeds and directions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6F2AEE4-9546-4D04-A179-5B6670DE16E9}"/>
              </a:ext>
            </a:extLst>
          </p:cNvPr>
          <p:cNvCxnSpPr>
            <a:cxnSpLocks/>
          </p:cNvCxnSpPr>
          <p:nvPr/>
        </p:nvCxnSpPr>
        <p:spPr>
          <a:xfrm>
            <a:off x="2229491" y="5556386"/>
            <a:ext cx="965046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A27F15-2D96-4F22-9055-3CA01EE290E4}"/>
              </a:ext>
            </a:extLst>
          </p:cNvPr>
          <p:cNvCxnSpPr>
            <a:cxnSpLocks/>
          </p:cNvCxnSpPr>
          <p:nvPr/>
        </p:nvCxnSpPr>
        <p:spPr>
          <a:xfrm>
            <a:off x="1890443" y="5047283"/>
            <a:ext cx="1304094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1548070-6C80-431B-840A-92BE4A166F88}"/>
              </a:ext>
            </a:extLst>
          </p:cNvPr>
          <p:cNvCxnSpPr>
            <a:cxnSpLocks/>
          </p:cNvCxnSpPr>
          <p:nvPr/>
        </p:nvCxnSpPr>
        <p:spPr>
          <a:xfrm>
            <a:off x="258059" y="2470799"/>
            <a:ext cx="293648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B3DC85-02CD-4069-849C-57DF65DAAE52}"/>
              </a:ext>
            </a:extLst>
          </p:cNvPr>
          <p:cNvCxnSpPr>
            <a:cxnSpLocks/>
          </p:cNvCxnSpPr>
          <p:nvPr/>
        </p:nvCxnSpPr>
        <p:spPr>
          <a:xfrm>
            <a:off x="842478" y="3146220"/>
            <a:ext cx="2352059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50F87B-CC0C-4F81-8ABD-DBC7AFD0654A}"/>
              </a:ext>
            </a:extLst>
          </p:cNvPr>
          <p:cNvCxnSpPr>
            <a:cxnSpLocks/>
          </p:cNvCxnSpPr>
          <p:nvPr/>
        </p:nvCxnSpPr>
        <p:spPr>
          <a:xfrm>
            <a:off x="1160976" y="3761391"/>
            <a:ext cx="2033561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4D86225-0EE3-4477-9DFD-455090B765E5}"/>
              </a:ext>
            </a:extLst>
          </p:cNvPr>
          <p:cNvCxnSpPr>
            <a:cxnSpLocks/>
          </p:cNvCxnSpPr>
          <p:nvPr/>
        </p:nvCxnSpPr>
        <p:spPr>
          <a:xfrm>
            <a:off x="1397285" y="4335594"/>
            <a:ext cx="1797252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6">
            <a:extLst>
              <a:ext uri="{FF2B5EF4-FFF2-40B4-BE49-F238E27FC236}">
                <a16:creationId xmlns:a16="http://schemas.microsoft.com/office/drawing/2014/main" id="{FFBE599D-FA23-4828-847D-7A0494E9B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5447300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>
            <a:extLst>
              <a:ext uri="{FF2B5EF4-FFF2-40B4-BE49-F238E27FC236}">
                <a16:creationId xmlns:a16="http://schemas.microsoft.com/office/drawing/2014/main" id="{7CCC0068-BBA2-4E6F-8D78-6D1FBBF10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4821672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6">
            <a:extLst>
              <a:ext uri="{FF2B5EF4-FFF2-40B4-BE49-F238E27FC236}">
                <a16:creationId xmlns:a16="http://schemas.microsoft.com/office/drawing/2014/main" id="{E5A61C17-F6A6-441E-81EB-A4E90DB62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4109983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>
            <a:extLst>
              <a:ext uri="{FF2B5EF4-FFF2-40B4-BE49-F238E27FC236}">
                <a16:creationId xmlns:a16="http://schemas.microsoft.com/office/drawing/2014/main" id="{BC60FB22-28C8-4185-B622-F67104EFD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3485758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>
            <a:extLst>
              <a:ext uri="{FF2B5EF4-FFF2-40B4-BE49-F238E27FC236}">
                <a16:creationId xmlns:a16="http://schemas.microsoft.com/office/drawing/2014/main" id="{5B5A3909-5734-47EB-A54E-C52B7956B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2861533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>
            <a:extLst>
              <a:ext uri="{FF2B5EF4-FFF2-40B4-BE49-F238E27FC236}">
                <a16:creationId xmlns:a16="http://schemas.microsoft.com/office/drawing/2014/main" id="{AA0696F6-18E1-45DE-BEA8-3498FCA18B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2245188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4302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55" y="-88265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Started With a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66862" y="1477627"/>
            <a:ext cx="11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Future work will model vertical development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6F2AEE4-9546-4D04-A179-5B6670DE16E9}"/>
              </a:ext>
            </a:extLst>
          </p:cNvPr>
          <p:cNvCxnSpPr>
            <a:cxnSpLocks/>
          </p:cNvCxnSpPr>
          <p:nvPr/>
        </p:nvCxnSpPr>
        <p:spPr>
          <a:xfrm>
            <a:off x="2229491" y="5556386"/>
            <a:ext cx="965046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A27F15-2D96-4F22-9055-3CA01EE290E4}"/>
              </a:ext>
            </a:extLst>
          </p:cNvPr>
          <p:cNvCxnSpPr>
            <a:cxnSpLocks/>
          </p:cNvCxnSpPr>
          <p:nvPr/>
        </p:nvCxnSpPr>
        <p:spPr>
          <a:xfrm>
            <a:off x="1890443" y="5047283"/>
            <a:ext cx="1304094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1548070-6C80-431B-840A-92BE4A166F88}"/>
              </a:ext>
            </a:extLst>
          </p:cNvPr>
          <p:cNvCxnSpPr>
            <a:cxnSpLocks/>
          </p:cNvCxnSpPr>
          <p:nvPr/>
        </p:nvCxnSpPr>
        <p:spPr>
          <a:xfrm>
            <a:off x="258059" y="2470799"/>
            <a:ext cx="2936480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B3DC85-02CD-4069-849C-57DF65DAAE52}"/>
              </a:ext>
            </a:extLst>
          </p:cNvPr>
          <p:cNvCxnSpPr>
            <a:cxnSpLocks/>
          </p:cNvCxnSpPr>
          <p:nvPr/>
        </p:nvCxnSpPr>
        <p:spPr>
          <a:xfrm>
            <a:off x="842478" y="3146220"/>
            <a:ext cx="2352059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D50F87B-CC0C-4F81-8ABD-DBC7AFD0654A}"/>
              </a:ext>
            </a:extLst>
          </p:cNvPr>
          <p:cNvCxnSpPr>
            <a:cxnSpLocks/>
          </p:cNvCxnSpPr>
          <p:nvPr/>
        </p:nvCxnSpPr>
        <p:spPr>
          <a:xfrm>
            <a:off x="1160976" y="3761391"/>
            <a:ext cx="2033561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4D86225-0EE3-4477-9DFD-455090B765E5}"/>
              </a:ext>
            </a:extLst>
          </p:cNvPr>
          <p:cNvCxnSpPr>
            <a:cxnSpLocks/>
          </p:cNvCxnSpPr>
          <p:nvPr/>
        </p:nvCxnSpPr>
        <p:spPr>
          <a:xfrm>
            <a:off x="1397285" y="4335594"/>
            <a:ext cx="1797252" cy="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6">
            <a:extLst>
              <a:ext uri="{FF2B5EF4-FFF2-40B4-BE49-F238E27FC236}">
                <a16:creationId xmlns:a16="http://schemas.microsoft.com/office/drawing/2014/main" id="{FFBE599D-FA23-4828-847D-7A0494E9B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5447300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>
            <a:extLst>
              <a:ext uri="{FF2B5EF4-FFF2-40B4-BE49-F238E27FC236}">
                <a16:creationId xmlns:a16="http://schemas.microsoft.com/office/drawing/2014/main" id="{7CCC0068-BBA2-4E6F-8D78-6D1FBBF10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4821672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6">
            <a:extLst>
              <a:ext uri="{FF2B5EF4-FFF2-40B4-BE49-F238E27FC236}">
                <a16:creationId xmlns:a16="http://schemas.microsoft.com/office/drawing/2014/main" id="{E5A61C17-F6A6-441E-81EB-A4E90DB623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4109983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>
            <a:extLst>
              <a:ext uri="{FF2B5EF4-FFF2-40B4-BE49-F238E27FC236}">
                <a16:creationId xmlns:a16="http://schemas.microsoft.com/office/drawing/2014/main" id="{BC60FB22-28C8-4185-B622-F67104EFD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3485758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>
            <a:extLst>
              <a:ext uri="{FF2B5EF4-FFF2-40B4-BE49-F238E27FC236}">
                <a16:creationId xmlns:a16="http://schemas.microsoft.com/office/drawing/2014/main" id="{5B5A3909-5734-47EB-A54E-C52B7956B2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2861533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6">
            <a:extLst>
              <a:ext uri="{FF2B5EF4-FFF2-40B4-BE49-F238E27FC236}">
                <a16:creationId xmlns:a16="http://schemas.microsoft.com/office/drawing/2014/main" id="{AA0696F6-18E1-45DE-BEA8-3498FCA18B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883" y="2245188"/>
            <a:ext cx="6698750" cy="451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D98561-B1AD-40F1-844F-835F09AE92F2}"/>
              </a:ext>
            </a:extLst>
          </p:cNvPr>
          <p:cNvCxnSpPr>
            <a:cxnSpLocks/>
          </p:cNvCxnSpPr>
          <p:nvPr/>
        </p:nvCxnSpPr>
        <p:spPr>
          <a:xfrm flipV="1">
            <a:off x="6736067" y="3294236"/>
            <a:ext cx="308100" cy="226215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3B9F72D-A226-4958-8457-0601B2BB18F8}"/>
              </a:ext>
            </a:extLst>
          </p:cNvPr>
          <p:cNvCxnSpPr>
            <a:cxnSpLocks/>
          </p:cNvCxnSpPr>
          <p:nvPr/>
        </p:nvCxnSpPr>
        <p:spPr>
          <a:xfrm flipV="1">
            <a:off x="7006975" y="3566739"/>
            <a:ext cx="878056" cy="19896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A0C0115-30F4-438A-B0CB-A6D50A9AE6DA}"/>
              </a:ext>
            </a:extLst>
          </p:cNvPr>
          <p:cNvCxnSpPr>
            <a:cxnSpLocks/>
          </p:cNvCxnSpPr>
          <p:nvPr/>
        </p:nvCxnSpPr>
        <p:spPr>
          <a:xfrm flipH="1" flipV="1">
            <a:off x="6324606" y="3936980"/>
            <a:ext cx="108839" cy="155746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B52DBB0-945A-40A9-87B2-EC540874BC9F}"/>
              </a:ext>
            </a:extLst>
          </p:cNvPr>
          <p:cNvCxnSpPr>
            <a:cxnSpLocks/>
          </p:cNvCxnSpPr>
          <p:nvPr/>
        </p:nvCxnSpPr>
        <p:spPr>
          <a:xfrm flipH="1" flipV="1">
            <a:off x="5919046" y="4255564"/>
            <a:ext cx="238583" cy="130082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E3507B9-F527-4F5D-9C11-A034AE4525D7}"/>
              </a:ext>
            </a:extLst>
          </p:cNvPr>
          <p:cNvCxnSpPr>
            <a:cxnSpLocks/>
          </p:cNvCxnSpPr>
          <p:nvPr/>
        </p:nvCxnSpPr>
        <p:spPr>
          <a:xfrm flipV="1">
            <a:off x="7352267" y="4335594"/>
            <a:ext cx="894554" cy="122079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B1E8865-E97A-4BD8-87BF-5B0360669663}"/>
              </a:ext>
            </a:extLst>
          </p:cNvPr>
          <p:cNvCxnSpPr>
            <a:cxnSpLocks/>
          </p:cNvCxnSpPr>
          <p:nvPr/>
        </p:nvCxnSpPr>
        <p:spPr>
          <a:xfrm>
            <a:off x="3985730" y="3992505"/>
            <a:ext cx="1347484" cy="882136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A2A4FFB-677E-41CC-9DC4-B4132571BE8B}"/>
              </a:ext>
            </a:extLst>
          </p:cNvPr>
          <p:cNvCxnSpPr>
            <a:cxnSpLocks/>
          </p:cNvCxnSpPr>
          <p:nvPr/>
        </p:nvCxnSpPr>
        <p:spPr>
          <a:xfrm>
            <a:off x="4253563" y="3466392"/>
            <a:ext cx="1164084" cy="1013495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CFC5CAF-9A23-487C-BDD4-D4102255622F}"/>
              </a:ext>
            </a:extLst>
          </p:cNvPr>
          <p:cNvCxnSpPr>
            <a:cxnSpLocks/>
          </p:cNvCxnSpPr>
          <p:nvPr/>
        </p:nvCxnSpPr>
        <p:spPr>
          <a:xfrm>
            <a:off x="3953061" y="4633524"/>
            <a:ext cx="1293807" cy="639370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ABF370B-9939-4315-8D68-65B56E4F9C2A}"/>
              </a:ext>
            </a:extLst>
          </p:cNvPr>
          <p:cNvCxnSpPr>
            <a:cxnSpLocks/>
          </p:cNvCxnSpPr>
          <p:nvPr/>
        </p:nvCxnSpPr>
        <p:spPr>
          <a:xfrm>
            <a:off x="4369329" y="2922252"/>
            <a:ext cx="1164084" cy="1013495"/>
          </a:xfrm>
          <a:prstGeom prst="straightConnector1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8479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6" y="63653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Need Better Data…</a:t>
            </a:r>
            <a:br>
              <a:rPr lang="en-US" dirty="0"/>
            </a:br>
            <a:r>
              <a:rPr lang="en-US" dirty="0"/>
              <a:t>                         …and more Pi…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81858" y="1888187"/>
            <a:ext cx="11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More information about temperature, pressure, and wind velocity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0EEFB31-3817-48E2-A17C-128BCDC727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33" b="90909"/>
          <a:stretch/>
        </p:blipFill>
        <p:spPr>
          <a:xfrm>
            <a:off x="249953" y="2712831"/>
            <a:ext cx="11752084" cy="5232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3020C45-E777-48AD-B1CA-F8031DC603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24" t="44147" r="7041" b="8192"/>
          <a:stretch/>
        </p:blipFill>
        <p:spPr>
          <a:xfrm>
            <a:off x="249952" y="3236051"/>
            <a:ext cx="11752084" cy="3072283"/>
          </a:xfrm>
          <a:prstGeom prst="rect">
            <a:avLst/>
          </a:prstGeom>
        </p:spPr>
      </p:pic>
      <p:pic>
        <p:nvPicPr>
          <p:cNvPr id="25" name="Picture 2" descr="Image result for raspberry pi devices">
            <a:extLst>
              <a:ext uri="{FF2B5EF4-FFF2-40B4-BE49-F238E27FC236}">
                <a16:creationId xmlns:a16="http://schemas.microsoft.com/office/drawing/2014/main" id="{F1AC09F4-1497-4091-8AB2-80541B199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0305" y="181371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raspberry pi devices">
            <a:extLst>
              <a:ext uri="{FF2B5EF4-FFF2-40B4-BE49-F238E27FC236}">
                <a16:creationId xmlns:a16="http://schemas.microsoft.com/office/drawing/2014/main" id="{24D1F0F2-C56D-40C2-8488-AED44D74B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0305" y="512163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Image result for raspberry pi devices">
            <a:extLst>
              <a:ext uri="{FF2B5EF4-FFF2-40B4-BE49-F238E27FC236}">
                <a16:creationId xmlns:a16="http://schemas.microsoft.com/office/drawing/2014/main" id="{755E4CC7-DA25-45D3-AA5D-27FAE8039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0305" y="893867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Image result for raspberry pi devices">
            <a:extLst>
              <a:ext uri="{FF2B5EF4-FFF2-40B4-BE49-F238E27FC236}">
                <a16:creationId xmlns:a16="http://schemas.microsoft.com/office/drawing/2014/main" id="{92915DBB-111B-41DA-8472-C80442D0D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386" y="240667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Image result for raspberry pi devices">
            <a:extLst>
              <a:ext uri="{FF2B5EF4-FFF2-40B4-BE49-F238E27FC236}">
                <a16:creationId xmlns:a16="http://schemas.microsoft.com/office/drawing/2014/main" id="{C1AD9FC1-1054-4CB2-923D-00969248F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386" y="571459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 descr="Image result for raspberry pi devices">
            <a:extLst>
              <a:ext uri="{FF2B5EF4-FFF2-40B4-BE49-F238E27FC236}">
                <a16:creationId xmlns:a16="http://schemas.microsoft.com/office/drawing/2014/main" id="{8D9F23D6-BB6D-4B5C-95AC-2A92086F7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386" y="953163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Image result for raspberry pi devices">
            <a:extLst>
              <a:ext uri="{FF2B5EF4-FFF2-40B4-BE49-F238E27FC236}">
                <a16:creationId xmlns:a16="http://schemas.microsoft.com/office/drawing/2014/main" id="{84C58755-BE0B-467B-A654-DC05EFEBC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0014" y="248592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2" descr="Image result for raspberry pi devices">
            <a:extLst>
              <a:ext uri="{FF2B5EF4-FFF2-40B4-BE49-F238E27FC236}">
                <a16:creationId xmlns:a16="http://schemas.microsoft.com/office/drawing/2014/main" id="{45437C51-7738-47CC-B5AB-F4C0F4B1A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0014" y="579384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Image result for raspberry pi devices">
            <a:extLst>
              <a:ext uri="{FF2B5EF4-FFF2-40B4-BE49-F238E27FC236}">
                <a16:creationId xmlns:a16="http://schemas.microsoft.com/office/drawing/2014/main" id="{87F46D4E-CD56-41BA-A938-8DC0F60B2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0014" y="961088"/>
            <a:ext cx="1594366" cy="938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0941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6" y="63653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IOT ? You mean Internet of PI!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219958" y="1265642"/>
            <a:ext cx="11752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More information about temperature, pressure, and wind velocity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4401BB-3EA3-499E-B08A-38402C389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64" y="2048596"/>
            <a:ext cx="5404207" cy="4516712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EEF83228-C52B-4380-B6EC-21ABCBA934F9}"/>
              </a:ext>
            </a:extLst>
          </p:cNvPr>
          <p:cNvSpPr/>
          <p:nvPr/>
        </p:nvSpPr>
        <p:spPr>
          <a:xfrm>
            <a:off x="2650221" y="3124026"/>
            <a:ext cx="2587955" cy="2324528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mage result for firefighting drones">
            <a:extLst>
              <a:ext uri="{FF2B5EF4-FFF2-40B4-BE49-F238E27FC236}">
                <a16:creationId xmlns:a16="http://schemas.microsoft.com/office/drawing/2014/main" id="{5F777ED1-7CE6-43D6-BB39-B654F405F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9788" y="8978"/>
            <a:ext cx="2265488" cy="126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2" descr="Image result for raspberry pi devices">
            <a:extLst>
              <a:ext uri="{FF2B5EF4-FFF2-40B4-BE49-F238E27FC236}">
                <a16:creationId xmlns:a16="http://schemas.microsoft.com/office/drawing/2014/main" id="{0ED6C407-E6F1-4013-B171-CF1653273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3773" y="885794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2" descr="Image result for raspberry pi devices">
            <a:extLst>
              <a:ext uri="{FF2B5EF4-FFF2-40B4-BE49-F238E27FC236}">
                <a16:creationId xmlns:a16="http://schemas.microsoft.com/office/drawing/2014/main" id="{F4B328B9-756A-4498-BF84-5485C7A86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1472" y="823414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2" descr="Image result for raspberry pi devices">
            <a:extLst>
              <a:ext uri="{FF2B5EF4-FFF2-40B4-BE49-F238E27FC236}">
                <a16:creationId xmlns:a16="http://schemas.microsoft.com/office/drawing/2014/main" id="{D630B3E5-0DD5-4A9E-AE38-A955292B4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2782" y="762047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8" name="Picture 2" descr="Image result for raspberry pi devices">
            <a:extLst>
              <a:ext uri="{FF2B5EF4-FFF2-40B4-BE49-F238E27FC236}">
                <a16:creationId xmlns:a16="http://schemas.microsoft.com/office/drawing/2014/main" id="{79479291-6855-4C23-983D-9952BD81C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0035" y="705335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2" descr="Image result for raspberry pi devices">
            <a:extLst>
              <a:ext uri="{FF2B5EF4-FFF2-40B4-BE49-F238E27FC236}">
                <a16:creationId xmlns:a16="http://schemas.microsoft.com/office/drawing/2014/main" id="{5C53F1BF-699D-407C-AD47-42106A547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8877" y="618937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2" descr="Image result for raspberry pi devices">
            <a:extLst>
              <a:ext uri="{FF2B5EF4-FFF2-40B4-BE49-F238E27FC236}">
                <a16:creationId xmlns:a16="http://schemas.microsoft.com/office/drawing/2014/main" id="{4BC2E6AD-F99E-491C-B505-34ED9D568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6231" y="497664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Image result for raspberry pi devices">
            <a:extLst>
              <a:ext uri="{FF2B5EF4-FFF2-40B4-BE49-F238E27FC236}">
                <a16:creationId xmlns:a16="http://schemas.microsoft.com/office/drawing/2014/main" id="{FF6F508E-ACB7-4C37-A24B-B5788A9C71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1896" y="1061681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" descr="Image result for raspberry pi devices">
            <a:extLst>
              <a:ext uri="{FF2B5EF4-FFF2-40B4-BE49-F238E27FC236}">
                <a16:creationId xmlns:a16="http://schemas.microsoft.com/office/drawing/2014/main" id="{4109332F-CED6-4048-B830-CD906A07B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0463" y="959728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 descr="Image result for raspberry pi devices">
            <a:extLst>
              <a:ext uri="{FF2B5EF4-FFF2-40B4-BE49-F238E27FC236}">
                <a16:creationId xmlns:a16="http://schemas.microsoft.com/office/drawing/2014/main" id="{297988E2-B86B-4546-B3D5-9F28B0FE6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7112" y="916346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Picture 2" descr="Image result for raspberry pi devices">
            <a:extLst>
              <a:ext uri="{FF2B5EF4-FFF2-40B4-BE49-F238E27FC236}">
                <a16:creationId xmlns:a16="http://schemas.microsoft.com/office/drawing/2014/main" id="{1DE4E541-7E51-4EE1-B3C9-4DE985399B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0590" y="1089662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5" name="Picture 2" descr="Image result for raspberry pi devices">
            <a:extLst>
              <a:ext uri="{FF2B5EF4-FFF2-40B4-BE49-F238E27FC236}">
                <a16:creationId xmlns:a16="http://schemas.microsoft.com/office/drawing/2014/main" id="{6290B381-CFF6-46FA-870C-B4884AB71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021" y="3366178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6" name="Picture 2" descr="Image result for raspberry pi devices">
            <a:extLst>
              <a:ext uri="{FF2B5EF4-FFF2-40B4-BE49-F238E27FC236}">
                <a16:creationId xmlns:a16="http://schemas.microsoft.com/office/drawing/2014/main" id="{6E4731B1-7165-444C-BA86-30A6FEF59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0826" y="3222720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7" name="Picture 2" descr="Image result for raspberry pi devices">
            <a:extLst>
              <a:ext uri="{FF2B5EF4-FFF2-40B4-BE49-F238E27FC236}">
                <a16:creationId xmlns:a16="http://schemas.microsoft.com/office/drawing/2014/main" id="{9D5A271D-A83A-4409-A9D2-564C00DDC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3269" y="3230426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8" name="Picture 2" descr="Image result for raspberry pi devices">
            <a:extLst>
              <a:ext uri="{FF2B5EF4-FFF2-40B4-BE49-F238E27FC236}">
                <a16:creationId xmlns:a16="http://schemas.microsoft.com/office/drawing/2014/main" id="{9C6F270E-96D5-4A9D-A4A4-8725C17C5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418" y="3517342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9" name="Picture 2" descr="Image result for raspberry pi devices">
            <a:extLst>
              <a:ext uri="{FF2B5EF4-FFF2-40B4-BE49-F238E27FC236}">
                <a16:creationId xmlns:a16="http://schemas.microsoft.com/office/drawing/2014/main" id="{6C3FE345-7938-4251-996C-539FEDF20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441" y="3729509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2" descr="Image result for raspberry pi devices">
            <a:extLst>
              <a:ext uri="{FF2B5EF4-FFF2-40B4-BE49-F238E27FC236}">
                <a16:creationId xmlns:a16="http://schemas.microsoft.com/office/drawing/2014/main" id="{996FEC53-5FA0-4B84-B2F8-2F393FC70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3438" y="3972722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2" descr="Image result for raspberry pi devices">
            <a:extLst>
              <a:ext uri="{FF2B5EF4-FFF2-40B4-BE49-F238E27FC236}">
                <a16:creationId xmlns:a16="http://schemas.microsoft.com/office/drawing/2014/main" id="{FB57D03D-9250-44E9-827E-9B60F8AD5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619" y="4275272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2" name="Picture 2" descr="Image result for raspberry pi devices">
            <a:extLst>
              <a:ext uri="{FF2B5EF4-FFF2-40B4-BE49-F238E27FC236}">
                <a16:creationId xmlns:a16="http://schemas.microsoft.com/office/drawing/2014/main" id="{6883D0A4-179C-45AE-90E9-CEDEC2776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440" y="4532540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2" descr="Image result for raspberry pi devices">
            <a:extLst>
              <a:ext uri="{FF2B5EF4-FFF2-40B4-BE49-F238E27FC236}">
                <a16:creationId xmlns:a16="http://schemas.microsoft.com/office/drawing/2014/main" id="{2AA4D1CC-41DB-432E-929C-6D3026EC4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7799" y="4750542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2" descr="Image result for raspberry pi devices">
            <a:extLst>
              <a:ext uri="{FF2B5EF4-FFF2-40B4-BE49-F238E27FC236}">
                <a16:creationId xmlns:a16="http://schemas.microsoft.com/office/drawing/2014/main" id="{CB96DBDF-B32D-4B7F-B9B8-4C414B267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883" y="4946378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2" descr="Image result for raspberry pi devices">
            <a:extLst>
              <a:ext uri="{FF2B5EF4-FFF2-40B4-BE49-F238E27FC236}">
                <a16:creationId xmlns:a16="http://schemas.microsoft.com/office/drawing/2014/main" id="{BE4C851E-DA8B-4E3F-995B-8274F6D8F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8225" y="3419253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2" descr="Image result for raspberry pi devices">
            <a:extLst>
              <a:ext uri="{FF2B5EF4-FFF2-40B4-BE49-F238E27FC236}">
                <a16:creationId xmlns:a16="http://schemas.microsoft.com/office/drawing/2014/main" id="{EBDCC7A2-4151-4C29-9ADF-43ECE38D2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024" y="3660800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7" name="Picture 2" descr="Image result for raspberry pi devices">
            <a:extLst>
              <a:ext uri="{FF2B5EF4-FFF2-40B4-BE49-F238E27FC236}">
                <a16:creationId xmlns:a16="http://schemas.microsoft.com/office/drawing/2014/main" id="{D37DD0E3-C95A-4F0D-9E18-668AFB7F0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515" y="3928833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8" name="Picture 2" descr="Image result for raspberry pi devices">
            <a:extLst>
              <a:ext uri="{FF2B5EF4-FFF2-40B4-BE49-F238E27FC236}">
                <a16:creationId xmlns:a16="http://schemas.microsoft.com/office/drawing/2014/main" id="{5E386CCC-F7E8-4427-8C19-DC9B4E13E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221" y="4245624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2" descr="Image result for raspberry pi devices">
            <a:extLst>
              <a:ext uri="{FF2B5EF4-FFF2-40B4-BE49-F238E27FC236}">
                <a16:creationId xmlns:a16="http://schemas.microsoft.com/office/drawing/2014/main" id="{2D790F2B-5BCD-4DA0-92A1-519BBED2B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675" y="4510976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2" descr="Image result for raspberry pi devices">
            <a:extLst>
              <a:ext uri="{FF2B5EF4-FFF2-40B4-BE49-F238E27FC236}">
                <a16:creationId xmlns:a16="http://schemas.microsoft.com/office/drawing/2014/main" id="{434122EE-EE00-4425-9385-41FDDC67B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2492" y="4799364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" name="Picture 2" descr="Image result for raspberry pi devices">
            <a:extLst>
              <a:ext uri="{FF2B5EF4-FFF2-40B4-BE49-F238E27FC236}">
                <a16:creationId xmlns:a16="http://schemas.microsoft.com/office/drawing/2014/main" id="{0F071037-7225-4FEB-98DD-C77888150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920" y="5022033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" name="Picture 2" descr="Image result for raspberry pi devices">
            <a:extLst>
              <a:ext uri="{FF2B5EF4-FFF2-40B4-BE49-F238E27FC236}">
                <a16:creationId xmlns:a16="http://schemas.microsoft.com/office/drawing/2014/main" id="{71BE3F4C-A5D5-4D66-B3C3-F18180456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7296" y="5101342"/>
            <a:ext cx="487557" cy="28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 descr="Image result for raspberry pi devices">
            <a:extLst>
              <a:ext uri="{FF2B5EF4-FFF2-40B4-BE49-F238E27FC236}">
                <a16:creationId xmlns:a16="http://schemas.microsoft.com/office/drawing/2014/main" id="{12C382F6-3E56-4BB5-AA67-223405300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9838" y="2940938"/>
            <a:ext cx="4752975" cy="2797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48AD58-8B59-40E1-B70C-FA8C9B327C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7780" y="1811238"/>
            <a:ext cx="5353538" cy="451671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644E57-9E3F-4B66-96F9-31110034DC54}"/>
              </a:ext>
            </a:extLst>
          </p:cNvPr>
          <p:cNvCxnSpPr>
            <a:cxnSpLocks/>
          </p:cNvCxnSpPr>
          <p:nvPr/>
        </p:nvCxnSpPr>
        <p:spPr>
          <a:xfrm flipH="1">
            <a:off x="4059280" y="3804258"/>
            <a:ext cx="2670558" cy="53518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268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6" y="63653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Additional Sources of 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219958" y="1440300"/>
            <a:ext cx="117520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existing networks: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Weather Underground (</a:t>
            </a:r>
            <a:r>
              <a:rPr lang="en-US" sz="2800" dirty="0" err="1"/>
              <a:t>Wundermap</a:t>
            </a:r>
            <a:r>
              <a:rPr lang="en-US" sz="2800" dirty="0"/>
              <a:t> data)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LaCrosse</a:t>
            </a:r>
            <a:r>
              <a:rPr lang="en-US" sz="2800" dirty="0"/>
              <a:t> (WIFI enabled weather stations)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/>
              <a:t>PressureNet</a:t>
            </a:r>
            <a:r>
              <a:rPr lang="en-US" sz="2800" dirty="0"/>
              <a:t> (University of Washington)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49780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F90D1-81C7-4A5A-93F7-A24A1E5FED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834" y="1842512"/>
            <a:ext cx="10880332" cy="2387600"/>
          </a:xfrm>
        </p:spPr>
        <p:txBody>
          <a:bodyPr>
            <a:normAutofit fontScale="90000"/>
          </a:bodyPr>
          <a:lstStyle/>
          <a:p>
            <a:r>
              <a:rPr lang="en-US" sz="8000" dirty="0"/>
              <a:t>Team Maven, Thanks You!</a:t>
            </a:r>
            <a:br>
              <a:rPr lang="en-US" sz="8000" dirty="0"/>
            </a:br>
            <a:br>
              <a:rPr lang="en-US" sz="8000" dirty="0"/>
            </a:br>
            <a:r>
              <a:rPr lang="en-US" sz="4800" i="1" dirty="0"/>
              <a:t>“Boiling the Sky”</a:t>
            </a:r>
            <a:endParaRPr lang="en-US" sz="80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3F8D4-9912-4E02-A3F2-DB21A14EDF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2352" y="4500355"/>
            <a:ext cx="9607296" cy="1990344"/>
          </a:xfrm>
        </p:spPr>
        <p:txBody>
          <a:bodyPr>
            <a:normAutofit/>
          </a:bodyPr>
          <a:lstStyle/>
          <a:p>
            <a:r>
              <a:rPr lang="en-US" sz="2800" dirty="0"/>
              <a:t>Matt Yee 	Kevin Li	</a:t>
            </a:r>
            <a:r>
              <a:rPr lang="en-US" sz="2800" dirty="0" err="1"/>
              <a:t>Micheal</a:t>
            </a:r>
            <a:r>
              <a:rPr lang="en-US" sz="2800" dirty="0"/>
              <a:t> Chung	</a:t>
            </a:r>
          </a:p>
          <a:p>
            <a:r>
              <a:rPr lang="en-US" sz="2800" dirty="0"/>
              <a:t>Michael Thompson	Budi P Chen		Benjamin De Jager</a:t>
            </a:r>
          </a:p>
          <a:p>
            <a:r>
              <a:rPr lang="en-US" sz="2800" dirty="0"/>
              <a:t>Isiah </a:t>
            </a:r>
            <a:r>
              <a:rPr lang="en-US" sz="2800" dirty="0" err="1"/>
              <a:t>Santala</a:t>
            </a:r>
            <a:r>
              <a:rPr lang="en-US" sz="2800" dirty="0"/>
              <a:t> 	Joshua C Elder	Steven Fischbach</a:t>
            </a:r>
          </a:p>
        </p:txBody>
      </p:sp>
    </p:spTree>
    <p:extLst>
      <p:ext uri="{BB962C8B-B14F-4D97-AF65-F5344CB8AC3E}">
        <p14:creationId xmlns:p14="http://schemas.microsoft.com/office/powerpoint/2010/main" val="2976937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C595A5F-A3BC-47AE-83A4-E51556F62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" y="228600"/>
            <a:ext cx="11683492" cy="657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03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6" y="63653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Data 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219958" y="1440300"/>
            <a:ext cx="117520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Earth Observatory Natural Event Tracker (</a:t>
            </a:r>
            <a:r>
              <a:rPr lang="en-US" sz="2800" dirty="0" err="1"/>
              <a:t>EONET</a:t>
            </a:r>
            <a:r>
              <a:rPr lang="en-US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Fire Information for Research Management System (FIRMS)</a:t>
            </a:r>
          </a:p>
        </p:txBody>
      </p:sp>
    </p:spTree>
    <p:extLst>
      <p:ext uri="{BB962C8B-B14F-4D97-AF65-F5344CB8AC3E}">
        <p14:creationId xmlns:p14="http://schemas.microsoft.com/office/powerpoint/2010/main" val="26434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2B8A-C31E-47EB-B9F3-7B5014501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575" y="1110416"/>
            <a:ext cx="9156700" cy="4351338"/>
          </a:xfrm>
          <a:noFill/>
        </p:spPr>
        <p:txBody>
          <a:bodyPr/>
          <a:lstStyle/>
          <a:p>
            <a:r>
              <a:rPr lang="en-US" dirty="0"/>
              <a:t>There are many, many, many, many variables…</a:t>
            </a:r>
          </a:p>
          <a:p>
            <a:r>
              <a:rPr lang="en-US" dirty="0"/>
              <a:t>Fuel + Heat + Oxygen = A big mess!!!</a:t>
            </a:r>
          </a:p>
          <a:p>
            <a:r>
              <a:rPr lang="en-US" dirty="0"/>
              <a:t>Let’s look at two ways that fires can spread</a:t>
            </a:r>
          </a:p>
          <a:p>
            <a:pPr lvl="1"/>
            <a:r>
              <a:rPr lang="en-US" dirty="0"/>
              <a:t>Radiated heat increasing temperature of surrounding fuel source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D7A21A2-3304-4656-BD73-55872FD74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623" y="3255185"/>
            <a:ext cx="4093305" cy="34210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C55E89-B490-41D3-8776-AA052C301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75" y="0"/>
            <a:ext cx="10515600" cy="1325563"/>
          </a:xfrm>
        </p:spPr>
        <p:txBody>
          <a:bodyPr/>
          <a:lstStyle/>
          <a:p>
            <a:r>
              <a:rPr lang="en-US" dirty="0"/>
              <a:t>Propagation – How Fires Spread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C831DE-0EB3-41EC-8A30-15C3657AE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06" y="3255185"/>
            <a:ext cx="3736654" cy="3421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9C3C91-B9A3-451B-BC5A-4F4A6A3CF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3354" y="3255184"/>
            <a:ext cx="4005421" cy="34210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4C95878-1189-4BBB-BC9A-940C1E46947C}"/>
              </a:ext>
            </a:extLst>
          </p:cNvPr>
          <p:cNvCxnSpPr>
            <a:cxnSpLocks/>
            <a:endCxn id="7" idx="7"/>
          </p:cNvCxnSpPr>
          <p:nvPr/>
        </p:nvCxnSpPr>
        <p:spPr>
          <a:xfrm flipV="1">
            <a:off x="10663815" y="4301053"/>
            <a:ext cx="770389" cy="6470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485932-AFC7-4A6F-8383-1638774B7B8A}"/>
              </a:ext>
            </a:extLst>
          </p:cNvPr>
          <p:cNvCxnSpPr>
            <a:cxnSpLocks/>
            <a:endCxn id="7" idx="5"/>
          </p:cNvCxnSpPr>
          <p:nvPr/>
        </p:nvCxnSpPr>
        <p:spPr>
          <a:xfrm>
            <a:off x="10646563" y="4948136"/>
            <a:ext cx="787641" cy="7131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2FFDFC-AB7B-4FEB-9BCB-5CDD06C99AAF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9750659" y="4948136"/>
            <a:ext cx="913156" cy="7131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4324F89-9AE9-497F-8ECB-DD9A4DBCB0A5}"/>
              </a:ext>
            </a:extLst>
          </p:cNvPr>
          <p:cNvCxnSpPr>
            <a:cxnSpLocks/>
            <a:endCxn id="7" idx="1"/>
          </p:cNvCxnSpPr>
          <p:nvPr/>
        </p:nvCxnSpPr>
        <p:spPr>
          <a:xfrm flipH="1" flipV="1">
            <a:off x="9750659" y="4301053"/>
            <a:ext cx="887108" cy="6470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9917A39E-A182-48AE-9BD1-6B3F859DBE1C}"/>
              </a:ext>
            </a:extLst>
          </p:cNvPr>
          <p:cNvSpPr/>
          <p:nvPr/>
        </p:nvSpPr>
        <p:spPr>
          <a:xfrm>
            <a:off x="9401986" y="4019335"/>
            <a:ext cx="2380891" cy="192369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47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55E89-B490-41D3-8776-AA052C301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Propagation – How Fires Spread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2B8A-C31E-47EB-B9F3-7B5014501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821"/>
            <a:ext cx="10515600" cy="4351338"/>
          </a:xfrm>
        </p:spPr>
        <p:txBody>
          <a:bodyPr/>
          <a:lstStyle/>
          <a:p>
            <a:r>
              <a:rPr lang="en-US" dirty="0"/>
              <a:t>Wind matters too, right? </a:t>
            </a:r>
          </a:p>
          <a:p>
            <a:pPr lvl="1"/>
            <a:r>
              <a:rPr lang="en-US" dirty="0"/>
              <a:t>Yes, but…..is it helping or hurting?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D4D544-D715-4C65-9160-A05E3A3520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59" t="4213" r="23414" b="5304"/>
          <a:stretch/>
        </p:blipFill>
        <p:spPr>
          <a:xfrm>
            <a:off x="1225115" y="2628240"/>
            <a:ext cx="4229100" cy="3650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5BEA32-AF5E-424D-A8E4-75B32FBB9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690" y="2628240"/>
            <a:ext cx="3522795" cy="365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11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41" y="18900"/>
            <a:ext cx="10515600" cy="1325563"/>
          </a:xfrm>
        </p:spPr>
        <p:txBody>
          <a:bodyPr/>
          <a:lstStyle/>
          <a:p>
            <a:r>
              <a:rPr lang="en-US" dirty="0"/>
              <a:t>Winds Are Pushing AND Providing Oxygen…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2B1656-B96D-44BC-81E4-4692EE3DE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529" y="1344464"/>
            <a:ext cx="6408192" cy="34163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6DD6E1-D19D-4B8B-8E90-DD2B32571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296" y="1335644"/>
            <a:ext cx="5505982" cy="344124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3B9DAE7-BD90-4335-8885-97B9DFF0C18B}"/>
              </a:ext>
            </a:extLst>
          </p:cNvPr>
          <p:cNvSpPr/>
          <p:nvPr/>
        </p:nvSpPr>
        <p:spPr>
          <a:xfrm rot="15977867">
            <a:off x="2237253" y="2871767"/>
            <a:ext cx="1194162" cy="77116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25DB16D-7E08-4EBC-BBC6-EFA075217D97}"/>
              </a:ext>
            </a:extLst>
          </p:cNvPr>
          <p:cNvSpPr/>
          <p:nvPr/>
        </p:nvSpPr>
        <p:spPr>
          <a:xfrm rot="3224458">
            <a:off x="732372" y="2667065"/>
            <a:ext cx="1194162" cy="77116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CB620F7-E704-47FE-BE48-911A52DADE86}"/>
              </a:ext>
            </a:extLst>
          </p:cNvPr>
          <p:cNvSpPr/>
          <p:nvPr/>
        </p:nvSpPr>
        <p:spPr>
          <a:xfrm rot="17353910">
            <a:off x="7995495" y="4067338"/>
            <a:ext cx="1194162" cy="77116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AB08261-3DE3-4263-887C-46ABFAE40199}"/>
              </a:ext>
            </a:extLst>
          </p:cNvPr>
          <p:cNvSpPr/>
          <p:nvPr/>
        </p:nvSpPr>
        <p:spPr>
          <a:xfrm rot="3224458">
            <a:off x="7434757" y="2526857"/>
            <a:ext cx="1194162" cy="77116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04668B3-BDC2-4962-86ED-B89783B67FDF}"/>
              </a:ext>
            </a:extLst>
          </p:cNvPr>
          <p:cNvSpPr/>
          <p:nvPr/>
        </p:nvSpPr>
        <p:spPr>
          <a:xfrm rot="3224458">
            <a:off x="9820078" y="2483595"/>
            <a:ext cx="1194162" cy="77116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9CFC6C7-52B2-4DAE-B5D2-752DB772A904}"/>
              </a:ext>
            </a:extLst>
          </p:cNvPr>
          <p:cNvSpPr/>
          <p:nvPr/>
        </p:nvSpPr>
        <p:spPr>
          <a:xfrm rot="17353910">
            <a:off x="10502499" y="3813821"/>
            <a:ext cx="1194162" cy="77116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F8AA6-8458-481C-9761-E0755CA50923}"/>
              </a:ext>
            </a:extLst>
          </p:cNvPr>
          <p:cNvSpPr txBox="1"/>
          <p:nvPr/>
        </p:nvSpPr>
        <p:spPr>
          <a:xfrm>
            <a:off x="665402" y="4951651"/>
            <a:ext cx="5580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It’s like a thunderstorm…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03D815-3324-447F-B132-699889188573}"/>
              </a:ext>
            </a:extLst>
          </p:cNvPr>
          <p:cNvSpPr txBox="1"/>
          <p:nvPr/>
        </p:nvSpPr>
        <p:spPr>
          <a:xfrm>
            <a:off x="7181088" y="4951650"/>
            <a:ext cx="4479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</a:rPr>
              <a:t>…but it’s on fire!!!</a:t>
            </a:r>
          </a:p>
        </p:txBody>
      </p:sp>
    </p:spTree>
    <p:extLst>
      <p:ext uri="{BB962C8B-B14F-4D97-AF65-F5344CB8AC3E}">
        <p14:creationId xmlns:p14="http://schemas.microsoft.com/office/powerpoint/2010/main" val="4057329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55" y="-88265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The Bigger the Fire…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687AA296-4BF3-49A4-B9F8-8138E8C479F8}"/>
              </a:ext>
            </a:extLst>
          </p:cNvPr>
          <p:cNvSpPr/>
          <p:nvPr/>
        </p:nvSpPr>
        <p:spPr>
          <a:xfrm rot="16200000">
            <a:off x="1264286" y="1580457"/>
            <a:ext cx="2511553" cy="488415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AABC3-1FEF-4487-B6FD-724E29D5DC2F}"/>
              </a:ext>
            </a:extLst>
          </p:cNvPr>
          <p:cNvSpPr txBox="1"/>
          <p:nvPr/>
        </p:nvSpPr>
        <p:spPr>
          <a:xfrm>
            <a:off x="77982" y="3760926"/>
            <a:ext cx="44866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15,000 ft  @ 80 mph or more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81858" y="1360231"/>
            <a:ext cx="7035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higher levels of winds that will act upon it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C6862A-81AD-4198-BFBD-0B8D4D5DC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8715" y="2102907"/>
            <a:ext cx="6214034" cy="454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94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>
            <a:extLst>
              <a:ext uri="{FF2B5EF4-FFF2-40B4-BE49-F238E27FC236}">
                <a16:creationId xmlns:a16="http://schemas.microsoft.com/office/drawing/2014/main" id="{09EBAB77-9BB5-4750-94A3-CBD05C726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1559" y="4473661"/>
            <a:ext cx="4914900" cy="147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DD88BDF9-817E-4346-8A80-777E4A0A6C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034" y="2267108"/>
            <a:ext cx="4905375" cy="145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7D0AF9D9-8459-4220-8778-BAEE6BECB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709" y="2262346"/>
            <a:ext cx="4905375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55" y="-88265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Started With a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81858" y="1360231"/>
            <a:ext cx="7035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First version is designed to show radiating heat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4E349BA-C149-417B-AE98-82CBBF8E7068}"/>
              </a:ext>
            </a:extLst>
          </p:cNvPr>
          <p:cNvCxnSpPr>
            <a:cxnSpLocks/>
          </p:cNvCxnSpPr>
          <p:nvPr/>
        </p:nvCxnSpPr>
        <p:spPr>
          <a:xfrm flipV="1">
            <a:off x="8192329" y="2435646"/>
            <a:ext cx="0" cy="35168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3E63045-B2CE-4F72-9368-33E985C51177}"/>
              </a:ext>
            </a:extLst>
          </p:cNvPr>
          <p:cNvCxnSpPr>
            <a:cxnSpLocks/>
          </p:cNvCxnSpPr>
          <p:nvPr/>
        </p:nvCxnSpPr>
        <p:spPr>
          <a:xfrm flipV="1">
            <a:off x="8769194" y="3085657"/>
            <a:ext cx="376183" cy="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DDD27A9-ED8E-4F5A-B8C1-C568277039DC}"/>
              </a:ext>
            </a:extLst>
          </p:cNvPr>
          <p:cNvCxnSpPr>
            <a:cxnSpLocks/>
          </p:cNvCxnSpPr>
          <p:nvPr/>
        </p:nvCxnSpPr>
        <p:spPr>
          <a:xfrm>
            <a:off x="8192329" y="3330196"/>
            <a:ext cx="0" cy="33772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7F4F01C-3019-4A6E-B78D-C8C480C10F70}"/>
              </a:ext>
            </a:extLst>
          </p:cNvPr>
          <p:cNvCxnSpPr>
            <a:cxnSpLocks/>
          </p:cNvCxnSpPr>
          <p:nvPr/>
        </p:nvCxnSpPr>
        <p:spPr>
          <a:xfrm flipH="1">
            <a:off x="7140539" y="3063404"/>
            <a:ext cx="31962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0E0704B-F4F5-47DF-A2D7-72E6086CA2FD}"/>
              </a:ext>
            </a:extLst>
          </p:cNvPr>
          <p:cNvCxnSpPr>
            <a:cxnSpLocks/>
          </p:cNvCxnSpPr>
          <p:nvPr/>
        </p:nvCxnSpPr>
        <p:spPr>
          <a:xfrm flipH="1" flipV="1">
            <a:off x="5440766" y="4284324"/>
            <a:ext cx="6449" cy="74893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B077572-E7B6-4B0F-80F9-697C9E522302}"/>
              </a:ext>
            </a:extLst>
          </p:cNvPr>
          <p:cNvCxnSpPr>
            <a:cxnSpLocks/>
          </p:cNvCxnSpPr>
          <p:nvPr/>
        </p:nvCxnSpPr>
        <p:spPr>
          <a:xfrm>
            <a:off x="6126822" y="5309334"/>
            <a:ext cx="92125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3170713-DF1E-4001-852D-8E6E7E1D216C}"/>
              </a:ext>
            </a:extLst>
          </p:cNvPr>
          <p:cNvCxnSpPr>
            <a:cxnSpLocks/>
          </p:cNvCxnSpPr>
          <p:nvPr/>
        </p:nvCxnSpPr>
        <p:spPr>
          <a:xfrm>
            <a:off x="5440766" y="5632632"/>
            <a:ext cx="6449" cy="76816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EDFF6F8-1EAA-48C1-867A-1D57476842A7}"/>
              </a:ext>
            </a:extLst>
          </p:cNvPr>
          <p:cNvCxnSpPr>
            <a:cxnSpLocks/>
          </p:cNvCxnSpPr>
          <p:nvPr/>
        </p:nvCxnSpPr>
        <p:spPr>
          <a:xfrm flipH="1">
            <a:off x="3893906" y="5309332"/>
            <a:ext cx="923884" cy="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9BC5E7A-56DD-4E08-8ADD-30463243E7CB}"/>
              </a:ext>
            </a:extLst>
          </p:cNvPr>
          <p:cNvCxnSpPr>
            <a:cxnSpLocks/>
          </p:cNvCxnSpPr>
          <p:nvPr/>
        </p:nvCxnSpPr>
        <p:spPr>
          <a:xfrm flipV="1">
            <a:off x="6220871" y="4560106"/>
            <a:ext cx="501722" cy="37446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83829A6-97B0-4CA9-B965-B17D01B23D43}"/>
              </a:ext>
            </a:extLst>
          </p:cNvPr>
          <p:cNvCxnSpPr>
            <a:cxnSpLocks/>
          </p:cNvCxnSpPr>
          <p:nvPr/>
        </p:nvCxnSpPr>
        <p:spPr>
          <a:xfrm flipH="1" flipV="1">
            <a:off x="4324177" y="4560107"/>
            <a:ext cx="648515" cy="40694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BA871380-CBFC-4CE8-B3CB-5311AB60E457}"/>
              </a:ext>
            </a:extLst>
          </p:cNvPr>
          <p:cNvCxnSpPr>
            <a:cxnSpLocks/>
          </p:cNvCxnSpPr>
          <p:nvPr/>
        </p:nvCxnSpPr>
        <p:spPr>
          <a:xfrm flipH="1">
            <a:off x="4324176" y="5612673"/>
            <a:ext cx="495335" cy="40404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269DBCF-00A1-4476-B37A-17A95DF0511C}"/>
              </a:ext>
            </a:extLst>
          </p:cNvPr>
          <p:cNvCxnSpPr>
            <a:cxnSpLocks/>
          </p:cNvCxnSpPr>
          <p:nvPr/>
        </p:nvCxnSpPr>
        <p:spPr>
          <a:xfrm>
            <a:off x="6244885" y="5684097"/>
            <a:ext cx="603590" cy="41261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938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7561B-7E20-42B0-9A03-54FC9552C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055" y="-88265"/>
            <a:ext cx="11660886" cy="1816609"/>
          </a:xfrm>
        </p:spPr>
        <p:txBody>
          <a:bodyPr>
            <a:normAutofit/>
          </a:bodyPr>
          <a:lstStyle/>
          <a:p>
            <a:r>
              <a:rPr lang="en-US" dirty="0"/>
              <a:t>We Started With a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D34EB6-CE97-4C61-9C60-4EDAD6BD0FBB}"/>
              </a:ext>
            </a:extLst>
          </p:cNvPr>
          <p:cNvSpPr txBox="1"/>
          <p:nvPr/>
        </p:nvSpPr>
        <p:spPr>
          <a:xfrm>
            <a:off x="181858" y="1360231"/>
            <a:ext cx="7453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Next step would be to overlay dominant winds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6F2AEE4-9546-4D04-A179-5B6670DE16E9}"/>
              </a:ext>
            </a:extLst>
          </p:cNvPr>
          <p:cNvCxnSpPr>
            <a:cxnSpLocks/>
          </p:cNvCxnSpPr>
          <p:nvPr/>
        </p:nvCxnSpPr>
        <p:spPr>
          <a:xfrm>
            <a:off x="2112839" y="2704425"/>
            <a:ext cx="1500027" cy="89983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32A32A5-FD11-410D-897C-45C7657AB249}"/>
              </a:ext>
            </a:extLst>
          </p:cNvPr>
          <p:cNvCxnSpPr>
            <a:cxnSpLocks/>
          </p:cNvCxnSpPr>
          <p:nvPr/>
        </p:nvCxnSpPr>
        <p:spPr>
          <a:xfrm>
            <a:off x="2911305" y="2505764"/>
            <a:ext cx="1500027" cy="89983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25631C6-FD5C-47EE-8A40-4D3DD99932F9}"/>
              </a:ext>
            </a:extLst>
          </p:cNvPr>
          <p:cNvCxnSpPr>
            <a:cxnSpLocks/>
          </p:cNvCxnSpPr>
          <p:nvPr/>
        </p:nvCxnSpPr>
        <p:spPr>
          <a:xfrm>
            <a:off x="2100921" y="3452406"/>
            <a:ext cx="1500027" cy="89983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6">
            <a:extLst>
              <a:ext uri="{FF2B5EF4-FFF2-40B4-BE49-F238E27FC236}">
                <a16:creationId xmlns:a16="http://schemas.microsoft.com/office/drawing/2014/main" id="{D13C489A-07D1-4801-BCA7-9496D4A92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1319" y="3653282"/>
            <a:ext cx="4914900" cy="147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E6BF9CC-A07D-4E13-B171-F12A7A8983DD}"/>
              </a:ext>
            </a:extLst>
          </p:cNvPr>
          <p:cNvCxnSpPr>
            <a:cxnSpLocks/>
          </p:cNvCxnSpPr>
          <p:nvPr/>
        </p:nvCxnSpPr>
        <p:spPr>
          <a:xfrm flipV="1">
            <a:off x="6209729" y="3808389"/>
            <a:ext cx="646853" cy="45819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A711E0-8549-461F-B089-DF64DC2AA477}"/>
              </a:ext>
            </a:extLst>
          </p:cNvPr>
          <p:cNvCxnSpPr>
            <a:cxnSpLocks/>
          </p:cNvCxnSpPr>
          <p:nvPr/>
        </p:nvCxnSpPr>
        <p:spPr>
          <a:xfrm>
            <a:off x="6953528" y="4488953"/>
            <a:ext cx="1296620" cy="39151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6029AEE-C445-450E-B8F8-ACC42E673FC0}"/>
              </a:ext>
            </a:extLst>
          </p:cNvPr>
          <p:cNvCxnSpPr>
            <a:cxnSpLocks/>
          </p:cNvCxnSpPr>
          <p:nvPr/>
        </p:nvCxnSpPr>
        <p:spPr>
          <a:xfrm>
            <a:off x="6268618" y="4858061"/>
            <a:ext cx="563095" cy="66310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645FCCB-D3B9-4BA5-83E1-9A38D9FCAB15}"/>
              </a:ext>
            </a:extLst>
          </p:cNvPr>
          <p:cNvCxnSpPr>
            <a:cxnSpLocks/>
          </p:cNvCxnSpPr>
          <p:nvPr/>
        </p:nvCxnSpPr>
        <p:spPr>
          <a:xfrm flipH="1">
            <a:off x="5019995" y="4488953"/>
            <a:ext cx="527555" cy="3720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BF06559-3C10-4B72-A179-FF50DEC33856}"/>
              </a:ext>
            </a:extLst>
          </p:cNvPr>
          <p:cNvCxnSpPr>
            <a:cxnSpLocks/>
          </p:cNvCxnSpPr>
          <p:nvPr/>
        </p:nvCxnSpPr>
        <p:spPr>
          <a:xfrm flipV="1">
            <a:off x="6946765" y="4022807"/>
            <a:ext cx="791943" cy="27038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771B83-01B3-4A9F-A9D3-5D9239E13395}"/>
              </a:ext>
            </a:extLst>
          </p:cNvPr>
          <p:cNvCxnSpPr>
            <a:cxnSpLocks/>
          </p:cNvCxnSpPr>
          <p:nvPr/>
        </p:nvCxnSpPr>
        <p:spPr>
          <a:xfrm flipH="1" flipV="1">
            <a:off x="5377012" y="3979861"/>
            <a:ext cx="400850" cy="21971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CF43291-41E2-4755-8DD1-B807A0B01966}"/>
              </a:ext>
            </a:extLst>
          </p:cNvPr>
          <p:cNvCxnSpPr>
            <a:cxnSpLocks/>
          </p:cNvCxnSpPr>
          <p:nvPr/>
        </p:nvCxnSpPr>
        <p:spPr>
          <a:xfrm flipH="1">
            <a:off x="5577437" y="4781949"/>
            <a:ext cx="221974" cy="51884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A28F708-D15F-4D10-9FD2-F4BCCFB68966}"/>
              </a:ext>
            </a:extLst>
          </p:cNvPr>
          <p:cNvCxnSpPr>
            <a:cxnSpLocks/>
          </p:cNvCxnSpPr>
          <p:nvPr/>
        </p:nvCxnSpPr>
        <p:spPr>
          <a:xfrm>
            <a:off x="6831713" y="4880469"/>
            <a:ext cx="803187" cy="64070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9525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386</TotalTime>
  <Words>251</Words>
  <Application>Microsoft Office PowerPoint</Application>
  <PresentationFormat>Widescreen</PresentationFormat>
  <Paragraphs>48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Segoe UI Emoji</vt:lpstr>
      <vt:lpstr>Office Theme</vt:lpstr>
      <vt:lpstr>Team Maven SPOT THAT FIRE V2.0</vt:lpstr>
      <vt:lpstr>PowerPoint Presentation</vt:lpstr>
      <vt:lpstr>Data Sources</vt:lpstr>
      <vt:lpstr>Propagation – How Fires Spread</vt:lpstr>
      <vt:lpstr>Propagation – How Fires Spread (cont.)</vt:lpstr>
      <vt:lpstr>Winds Are Pushing AND Providing Oxygen…</vt:lpstr>
      <vt:lpstr>The Bigger the Fire…</vt:lpstr>
      <vt:lpstr>We Started With a Model</vt:lpstr>
      <vt:lpstr>We Started With a Model</vt:lpstr>
      <vt:lpstr>We Started With a Model</vt:lpstr>
      <vt:lpstr>We Started With a Model</vt:lpstr>
      <vt:lpstr>We Need Better Data…                          …and more Pi…</vt:lpstr>
      <vt:lpstr>IOT ? You mean Internet of PI!</vt:lpstr>
      <vt:lpstr>Additional Sources of Data</vt:lpstr>
      <vt:lpstr>Team Maven, Thanks You!  “Boiling the Sky”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F</dc:creator>
  <cp:lastModifiedBy>Steven F</cp:lastModifiedBy>
  <cp:revision>42</cp:revision>
  <dcterms:created xsi:type="dcterms:W3CDTF">2019-10-20T00:32:57Z</dcterms:created>
  <dcterms:modified xsi:type="dcterms:W3CDTF">2019-10-20T17:43:33Z</dcterms:modified>
</cp:coreProperties>
</file>

<file path=docProps/thumbnail.jpeg>
</file>